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4"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4762500" cy="5715000"/>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1" d="100"/>
          <a:sy n="131" d="100"/>
        </p:scale>
        <p:origin x="2982"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2357722" y="685800"/>
            <a:ext cx="21431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17798700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Shape 27"/>
          <p:cNvSpPr>
            <a:spLocks noGrp="1" noRot="1" noChangeAspect="1"/>
          </p:cNvSpPr>
          <p:nvPr>
            <p:ph type="sldImg" idx="2"/>
          </p:nvPr>
        </p:nvSpPr>
        <p:spPr>
          <a:xfrm>
            <a:off x="2000250" y="685800"/>
            <a:ext cx="2857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8" name="Shape 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924379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
        <p:cNvGrpSpPr/>
        <p:nvPr/>
      </p:nvGrpSpPr>
      <p:grpSpPr>
        <a:xfrm>
          <a:off x="0" y="0"/>
          <a:ext cx="0" cy="0"/>
          <a:chOff x="0" y="0"/>
          <a:chExt cx="0" cy="0"/>
        </a:xfrm>
      </p:grpSpPr>
      <p:sp>
        <p:nvSpPr>
          <p:cNvPr id="34" name="Shape 34"/>
          <p:cNvSpPr>
            <a:spLocks noGrp="1" noRot="1" noChangeAspect="1"/>
          </p:cNvSpPr>
          <p:nvPr>
            <p:ph type="sldImg" idx="2"/>
          </p:nvPr>
        </p:nvSpPr>
        <p:spPr>
          <a:xfrm>
            <a:off x="2000250" y="685800"/>
            <a:ext cx="2857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5" name="Shape 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227269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Shape 41"/>
          <p:cNvSpPr>
            <a:spLocks noGrp="1" noRot="1" noChangeAspect="1"/>
          </p:cNvSpPr>
          <p:nvPr>
            <p:ph type="sldImg" idx="2"/>
          </p:nvPr>
        </p:nvSpPr>
        <p:spPr>
          <a:xfrm>
            <a:off x="2000250" y="685800"/>
            <a:ext cx="2857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2" name="Shape 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34607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a:spLocks noGrp="1" noRot="1" noChangeAspect="1"/>
          </p:cNvSpPr>
          <p:nvPr>
            <p:ph type="sldImg" idx="2"/>
          </p:nvPr>
        </p:nvSpPr>
        <p:spPr>
          <a:xfrm>
            <a:off x="2000250" y="685800"/>
            <a:ext cx="2857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9" name="Shape 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949631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2000250" y="685800"/>
            <a:ext cx="2857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5097505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2000250" y="685800"/>
            <a:ext cx="2857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36774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2000250" y="685800"/>
            <a:ext cx="2857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306920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2000250" y="685800"/>
            <a:ext cx="2857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7" name="Shape 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184788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2000250" y="685800"/>
            <a:ext cx="28575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64142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7"/>
        <p:cNvGrpSpPr/>
        <p:nvPr/>
      </p:nvGrpSpPr>
      <p:grpSpPr>
        <a:xfrm>
          <a:off x="0" y="0"/>
          <a:ext cx="0" cy="0"/>
          <a:chOff x="0" y="0"/>
          <a:chExt cx="0" cy="0"/>
        </a:xfrm>
      </p:grpSpPr>
      <p:sp>
        <p:nvSpPr>
          <p:cNvPr id="8" name="Shape 8"/>
          <p:cNvSpPr txBox="1">
            <a:spLocks noGrp="1"/>
          </p:cNvSpPr>
          <p:nvPr>
            <p:ph type="subTitle" idx="1"/>
          </p:nvPr>
        </p:nvSpPr>
        <p:spPr>
          <a:xfrm>
            <a:off x="357187" y="3155614"/>
            <a:ext cx="4048200" cy="872099"/>
          </a:xfrm>
          <a:prstGeom prst="rect">
            <a:avLst/>
          </a:prstGeom>
        </p:spPr>
        <p:txBody>
          <a:bodyPr lIns="91425" tIns="91425" rIns="91425" bIns="91425" anchor="t" anchorCtr="0"/>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a:endParaRPr/>
          </a:p>
        </p:txBody>
      </p:sp>
      <p:sp>
        <p:nvSpPr>
          <p:cNvPr id="9" name="Shape 9"/>
          <p:cNvSpPr txBox="1">
            <a:spLocks noGrp="1"/>
          </p:cNvSpPr>
          <p:nvPr>
            <p:ph type="ctrTitle"/>
          </p:nvPr>
        </p:nvSpPr>
        <p:spPr>
          <a:xfrm>
            <a:off x="357187" y="1759269"/>
            <a:ext cx="4048200" cy="1288800"/>
          </a:xfrm>
          <a:prstGeom prst="rect">
            <a:avLst/>
          </a:prstGeom>
        </p:spPr>
        <p:txBody>
          <a:bodyPr lIns="91425" tIns="91425" rIns="91425" b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238125" y="228864"/>
            <a:ext cx="4286099" cy="9528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body" idx="1"/>
          </p:nvPr>
        </p:nvSpPr>
        <p:spPr>
          <a:xfrm>
            <a:off x="238125" y="1333500"/>
            <a:ext cx="4286099" cy="4139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238125" y="228864"/>
            <a:ext cx="4286099" cy="9528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body" idx="1"/>
          </p:nvPr>
        </p:nvSpPr>
        <p:spPr>
          <a:xfrm>
            <a:off x="238125" y="1333500"/>
            <a:ext cx="2080499" cy="4139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6" name="Shape 16"/>
          <p:cNvSpPr txBox="1">
            <a:spLocks noGrp="1"/>
          </p:cNvSpPr>
          <p:nvPr>
            <p:ph type="body" idx="2"/>
          </p:nvPr>
        </p:nvSpPr>
        <p:spPr>
          <a:xfrm>
            <a:off x="2443892" y="1333500"/>
            <a:ext cx="2080499" cy="41396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238125" y="228864"/>
            <a:ext cx="4286099" cy="9528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238125" y="4895899"/>
            <a:ext cx="4286099" cy="577199"/>
          </a:xfrm>
          <a:prstGeom prst="rect">
            <a:avLst/>
          </a:prstGeom>
        </p:spPr>
        <p:txBody>
          <a:bodyPr lIns="91425" tIns="91425" rIns="91425" bIns="91425" anchor="t" anchorCtr="0"/>
          <a:lstStyle>
            <a:lvl1pPr algn="ctr">
              <a:spcBef>
                <a:spcPts val="0"/>
              </a:spcBef>
              <a:buClr>
                <a:schemeClr val="dk1"/>
              </a:buClr>
              <a:buSzPct val="100000"/>
              <a:buNone/>
              <a:defRPr sz="1800">
                <a:solidFill>
                  <a:schemeClr val="dk1"/>
                </a:solidFill>
              </a:defRPr>
            </a:lvl1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30000">
              <a:schemeClr val="lt1"/>
            </a:gs>
            <a:gs pos="100000">
              <a:schemeClr val="lt2"/>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238125" y="228864"/>
            <a:ext cx="4286099" cy="952800"/>
          </a:xfrm>
          <a:prstGeom prst="rect">
            <a:avLst/>
          </a:prstGeom>
          <a:noFill/>
          <a:ln>
            <a:noFill/>
          </a:ln>
        </p:spPr>
        <p:txBody>
          <a:bodyPr lIns="91425" tIns="91425" rIns="91425" bIns="91425" anchor="b" anchorCtr="0"/>
          <a:lstStyle>
            <a:lvl1pPr>
              <a:spcBef>
                <a:spcPts val="0"/>
              </a:spcBef>
              <a:buClr>
                <a:schemeClr val="dk1"/>
              </a:buClr>
              <a:buSzPct val="100000"/>
              <a:buNone/>
              <a:defRPr sz="3600" b="1">
                <a:solidFill>
                  <a:schemeClr val="dk1"/>
                </a:solidFill>
              </a:defRPr>
            </a:lvl1pPr>
            <a:lvl2pPr>
              <a:spcBef>
                <a:spcPts val="0"/>
              </a:spcBef>
              <a:buClr>
                <a:schemeClr val="dk1"/>
              </a:buClr>
              <a:buSzPct val="100000"/>
              <a:buNone/>
              <a:defRPr sz="3600" b="1">
                <a:solidFill>
                  <a:schemeClr val="dk1"/>
                </a:solidFill>
              </a:defRPr>
            </a:lvl2pPr>
            <a:lvl3pPr>
              <a:spcBef>
                <a:spcPts val="0"/>
              </a:spcBef>
              <a:buClr>
                <a:schemeClr val="dk1"/>
              </a:buClr>
              <a:buSzPct val="100000"/>
              <a:buNone/>
              <a:defRPr sz="3600" b="1">
                <a:solidFill>
                  <a:schemeClr val="dk1"/>
                </a:solidFill>
              </a:defRPr>
            </a:lvl3pPr>
            <a:lvl4pPr>
              <a:spcBef>
                <a:spcPts val="0"/>
              </a:spcBef>
              <a:buClr>
                <a:schemeClr val="dk1"/>
              </a:buClr>
              <a:buSzPct val="100000"/>
              <a:buNone/>
              <a:defRPr sz="3600" b="1">
                <a:solidFill>
                  <a:schemeClr val="dk1"/>
                </a:solidFill>
              </a:defRPr>
            </a:lvl4pPr>
            <a:lvl5pPr>
              <a:spcBef>
                <a:spcPts val="0"/>
              </a:spcBef>
              <a:buClr>
                <a:schemeClr val="dk1"/>
              </a:buClr>
              <a:buSzPct val="100000"/>
              <a:buNone/>
              <a:defRPr sz="3600" b="1">
                <a:solidFill>
                  <a:schemeClr val="dk1"/>
                </a:solidFill>
              </a:defRPr>
            </a:lvl5pPr>
            <a:lvl6pPr>
              <a:spcBef>
                <a:spcPts val="0"/>
              </a:spcBef>
              <a:buClr>
                <a:schemeClr val="dk1"/>
              </a:buClr>
              <a:buSzPct val="100000"/>
              <a:buNone/>
              <a:defRPr sz="3600" b="1">
                <a:solidFill>
                  <a:schemeClr val="dk1"/>
                </a:solidFill>
              </a:defRPr>
            </a:lvl6pPr>
            <a:lvl7pPr>
              <a:spcBef>
                <a:spcPts val="0"/>
              </a:spcBef>
              <a:buClr>
                <a:schemeClr val="dk1"/>
              </a:buClr>
              <a:buSzPct val="100000"/>
              <a:buNone/>
              <a:defRPr sz="3600" b="1">
                <a:solidFill>
                  <a:schemeClr val="dk1"/>
                </a:solidFill>
              </a:defRPr>
            </a:lvl7pPr>
            <a:lvl8pPr>
              <a:spcBef>
                <a:spcPts val="0"/>
              </a:spcBef>
              <a:buClr>
                <a:schemeClr val="dk1"/>
              </a:buClr>
              <a:buSzPct val="100000"/>
              <a:buNone/>
              <a:defRPr sz="3600" b="1">
                <a:solidFill>
                  <a:schemeClr val="dk1"/>
                </a:solidFill>
              </a:defRPr>
            </a:lvl8pPr>
            <a:lvl9pPr>
              <a:spcBef>
                <a:spcPts val="0"/>
              </a:spcBef>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238125" y="1333500"/>
            <a:ext cx="4286099" cy="4139699"/>
          </a:xfrm>
          <a:prstGeom prst="rect">
            <a:avLst/>
          </a:prstGeom>
          <a:noFill/>
          <a:ln>
            <a:noFill/>
          </a:ln>
        </p:spPr>
        <p:txBody>
          <a:bodyPr lIns="91425" tIns="91425" rIns="91425" bIns="91425" anchor="t" anchorCtr="0"/>
          <a:lstStyle>
            <a:lvl1pPr>
              <a:spcBef>
                <a:spcPts val="600"/>
              </a:spcBef>
              <a:buSzPct val="100000"/>
              <a:defRPr sz="3000"/>
            </a:lvl1pPr>
            <a:lvl2pPr>
              <a:spcBef>
                <a:spcPts val="480"/>
              </a:spcBef>
              <a:buSzPct val="100000"/>
              <a:defRPr sz="2400"/>
            </a:lvl2pPr>
            <a:lvl3pPr>
              <a:spcBef>
                <a:spcPts val="480"/>
              </a:spcBef>
              <a:buSzPct val="100000"/>
              <a:defRPr sz="2400"/>
            </a:lvl3pPr>
            <a:lvl4pPr>
              <a:spcBef>
                <a:spcPts val="360"/>
              </a:spcBef>
              <a:buSzPct val="100000"/>
              <a:defRPr sz="1800"/>
            </a:lvl4pPr>
            <a:lvl5pPr>
              <a:spcBef>
                <a:spcPts val="360"/>
              </a:spcBef>
              <a:buSzPct val="100000"/>
              <a:defRPr sz="1800"/>
            </a:lvl5pPr>
            <a:lvl6pPr>
              <a:spcBef>
                <a:spcPts val="360"/>
              </a:spcBef>
              <a:buSzPct val="100000"/>
              <a:defRPr sz="1800"/>
            </a:lvl6pPr>
            <a:lvl7pPr>
              <a:spcBef>
                <a:spcPts val="360"/>
              </a:spcBef>
              <a:buSzPct val="100000"/>
              <a:defRPr sz="1800"/>
            </a:lvl7pPr>
            <a:lvl8pPr>
              <a:spcBef>
                <a:spcPts val="360"/>
              </a:spcBef>
              <a:buSzPct val="100000"/>
              <a:defRPr sz="1800"/>
            </a:lvl8pPr>
            <a:lvl9pPr>
              <a:spcBef>
                <a:spcPts val="360"/>
              </a:spcBef>
              <a:buSzPct val="100000"/>
              <a:defRPr sz="1800"/>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238125" y="228864"/>
            <a:ext cx="4286099" cy="952800"/>
          </a:xfrm>
          <a:prstGeom prst="rect">
            <a:avLst/>
          </a:prstGeom>
        </p:spPr>
        <p:txBody>
          <a:bodyPr lIns="91425" tIns="91425" rIns="91425" bIns="91425" anchor="b" anchorCtr="0">
            <a:noAutofit/>
          </a:bodyPr>
          <a:lstStyle/>
          <a:p>
            <a:pPr>
              <a:spcBef>
                <a:spcPts val="0"/>
              </a:spcBef>
              <a:buNone/>
            </a:pPr>
            <a:r>
              <a:rPr lang="en" sz="600" b="0">
                <a:solidFill>
                  <a:schemeClr val="lt1"/>
                </a:solidFill>
                <a:latin typeface="Calibri"/>
                <a:ea typeface="Calibri"/>
                <a:cs typeface="Calibri"/>
                <a:sym typeface="Calibri"/>
              </a:rPr>
              <a:t>GLOBAL TRANSPORTATION &amp; LOGISTICS</a:t>
            </a:r>
          </a:p>
        </p:txBody>
      </p:sp>
      <p:sp>
        <p:nvSpPr>
          <p:cNvPr id="24" name="Shape 24"/>
          <p:cNvSpPr txBox="1">
            <a:spLocks noGrp="1"/>
          </p:cNvSpPr>
          <p:nvPr>
            <p:ph type="body" idx="1"/>
          </p:nvPr>
        </p:nvSpPr>
        <p:spPr>
          <a:xfrm>
            <a:off x="157325" y="3482550"/>
            <a:ext cx="4653900" cy="2057099"/>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solidFill>
                  <a:srgbClr val="FFFFFF"/>
                </a:solidFill>
                <a:latin typeface="Calibri"/>
                <a:ea typeface="Calibri"/>
                <a:cs typeface="Calibri"/>
                <a:sym typeface="Calibri"/>
              </a:rPr>
              <a:t>GLOBAL TRANSPORTATION &amp; LOGISTICS</a:t>
            </a:r>
          </a:p>
          <a:p>
            <a:pPr lvl="0" rtl="0">
              <a:spcBef>
                <a:spcPts val="0"/>
              </a:spcBef>
              <a:buClr>
                <a:schemeClr val="dk1"/>
              </a:buClr>
              <a:buSzPct val="91666"/>
              <a:buFont typeface="Arial"/>
              <a:buNone/>
            </a:pPr>
            <a:r>
              <a:rPr lang="en" sz="1200">
                <a:solidFill>
                  <a:srgbClr val="FFFFFF"/>
                </a:solidFill>
                <a:latin typeface="Calibri"/>
                <a:ea typeface="Calibri"/>
                <a:cs typeface="Calibri"/>
                <a:sym typeface="Calibri"/>
              </a:rPr>
              <a:t>ADG offers a single source to manage your global transportation and freight, giving you the capacity to extend your business reach. Our experienced staff can design effective solutions for your company using a vast network of transportation modes. Our service performance includes:</a:t>
            </a:r>
          </a:p>
          <a:p>
            <a:pPr>
              <a:spcBef>
                <a:spcPts val="0"/>
              </a:spcBef>
              <a:buNone/>
            </a:pPr>
            <a:endParaRPr sz="1200"/>
          </a:p>
        </p:txBody>
      </p:sp>
      <p:pic>
        <p:nvPicPr>
          <p:cNvPr id="25" name="Shape 25"/>
          <p:cNvPicPr preferRelativeResize="0"/>
          <p:nvPr/>
        </p:nvPicPr>
        <p:blipFill>
          <a:blip r:embed="rId3">
            <a:alphaModFix/>
          </a:blip>
          <a:stretch>
            <a:fillRect/>
          </a:stretch>
        </p:blipFill>
        <p:spPr>
          <a:xfrm>
            <a:off x="-48800" y="-345650"/>
            <a:ext cx="4859949" cy="3913875"/>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238200" y="1623939"/>
            <a:ext cx="4286099" cy="952800"/>
          </a:xfrm>
          <a:prstGeom prst="rect">
            <a:avLst/>
          </a:prstGeom>
        </p:spPr>
        <p:txBody>
          <a:bodyPr lIns="91425" tIns="91425" rIns="91425" bIns="91425" anchor="b" anchorCtr="0">
            <a:noAutofit/>
          </a:bodyPr>
          <a:lstStyle/>
          <a:p>
            <a:pPr>
              <a:spcBef>
                <a:spcPts val="0"/>
              </a:spcBef>
              <a:buNone/>
            </a:pPr>
            <a:r>
              <a:rPr lang="en" sz="2400">
                <a:latin typeface="Calibri"/>
                <a:ea typeface="Calibri"/>
                <a:cs typeface="Calibri"/>
                <a:sym typeface="Calibri"/>
              </a:rPr>
              <a:t>WAREHOUSING &amp; INVENTORY MANAGEMENT</a:t>
            </a:r>
          </a:p>
        </p:txBody>
      </p:sp>
      <p:sp>
        <p:nvSpPr>
          <p:cNvPr id="31" name="Shape 31"/>
          <p:cNvSpPr txBox="1">
            <a:spLocks noGrp="1"/>
          </p:cNvSpPr>
          <p:nvPr>
            <p:ph type="body" idx="1"/>
          </p:nvPr>
        </p:nvSpPr>
        <p:spPr>
          <a:xfrm>
            <a:off x="238200" y="2447150"/>
            <a:ext cx="4286099" cy="3056700"/>
          </a:xfrm>
          <a:prstGeom prst="rect">
            <a:avLst/>
          </a:prstGeom>
          <a:noFill/>
          <a:ln>
            <a:noFill/>
          </a:ln>
        </p:spPr>
        <p:txBody>
          <a:bodyPr lIns="91425" tIns="91425" rIns="91425" bIns="91425" anchor="t" anchorCtr="0">
            <a:noAutofit/>
          </a:bodyPr>
          <a:lstStyle/>
          <a:p>
            <a:pPr lvl="0" rtl="0">
              <a:spcBef>
                <a:spcPts val="0"/>
              </a:spcBef>
              <a:buClr>
                <a:schemeClr val="dk1"/>
              </a:buClr>
              <a:buSzPct val="91666"/>
              <a:buFont typeface="Arial"/>
              <a:buNone/>
            </a:pPr>
            <a:r>
              <a:rPr lang="en" sz="1200" dirty="0">
                <a:latin typeface="Calibri"/>
                <a:ea typeface="Calibri"/>
                <a:cs typeface="Calibri"/>
                <a:sym typeface="Calibri"/>
              </a:rPr>
              <a:t>1. Do you have the right product in the right location in the right quantities?</a:t>
            </a:r>
          </a:p>
          <a:p>
            <a:pPr lvl="0" rtl="0">
              <a:spcBef>
                <a:spcPts val="0"/>
              </a:spcBef>
              <a:buClr>
                <a:schemeClr val="dk1"/>
              </a:buClr>
              <a:buSzPct val="91666"/>
              <a:buFont typeface="Arial"/>
              <a:buNone/>
            </a:pPr>
            <a:r>
              <a:rPr lang="en" sz="1200" dirty="0">
                <a:latin typeface="Calibri"/>
                <a:ea typeface="Calibri"/>
                <a:cs typeface="Calibri"/>
                <a:sym typeface="Calibri"/>
              </a:rPr>
              <a:t>2. Spending too much time looking for stuff you may or may not have?</a:t>
            </a:r>
          </a:p>
          <a:p>
            <a:pPr lvl="0" rtl="0">
              <a:spcBef>
                <a:spcPts val="0"/>
              </a:spcBef>
              <a:buClr>
                <a:schemeClr val="dk1"/>
              </a:buClr>
              <a:buSzPct val="91666"/>
              <a:buFont typeface="Arial"/>
              <a:buNone/>
            </a:pPr>
            <a:r>
              <a:rPr lang="en" sz="1200" dirty="0">
                <a:latin typeface="Calibri"/>
                <a:ea typeface="Calibri"/>
                <a:cs typeface="Calibri"/>
                <a:sym typeface="Calibri"/>
              </a:rPr>
              <a:t>3. Is your current provider not meeting expectations?</a:t>
            </a:r>
          </a:p>
          <a:p>
            <a:pPr lvl="0" rtl="0">
              <a:spcBef>
                <a:spcPts val="0"/>
              </a:spcBef>
              <a:buClr>
                <a:schemeClr val="dk1"/>
              </a:buClr>
              <a:buSzPct val="91666"/>
              <a:buFont typeface="Arial"/>
              <a:buNone/>
            </a:pPr>
            <a:r>
              <a:rPr lang="en" sz="1200" dirty="0">
                <a:latin typeface="Calibri"/>
                <a:ea typeface="Calibri"/>
                <a:cs typeface="Calibri"/>
                <a:sym typeface="Calibri"/>
              </a:rPr>
              <a:t>4. Do you need visibility of your inventory in the internet?</a:t>
            </a:r>
          </a:p>
          <a:p>
            <a:pPr lvl="0" rtl="0">
              <a:spcBef>
                <a:spcPts val="0"/>
              </a:spcBef>
              <a:buClr>
                <a:schemeClr val="dk1"/>
              </a:buClr>
              <a:buFont typeface="Arial"/>
              <a:buNone/>
            </a:pPr>
            <a:endParaRPr sz="1200" dirty="0">
              <a:latin typeface="Calibri"/>
              <a:ea typeface="Calibri"/>
              <a:cs typeface="Calibri"/>
              <a:sym typeface="Calibri"/>
            </a:endParaRPr>
          </a:p>
          <a:p>
            <a:pPr lvl="0" rtl="0">
              <a:spcBef>
                <a:spcPts val="0"/>
              </a:spcBef>
              <a:buClr>
                <a:schemeClr val="dk1"/>
              </a:buClr>
              <a:buSzPct val="91666"/>
              <a:buFont typeface="Arial"/>
              <a:buNone/>
            </a:pPr>
            <a:r>
              <a:rPr lang="en" sz="1200" dirty="0">
                <a:latin typeface="Calibri"/>
                <a:ea typeface="Calibri"/>
                <a:cs typeface="Calibri"/>
                <a:sym typeface="Calibri"/>
              </a:rPr>
              <a:t>If you answered "NO" to all or some of these questions, you need ADG. ADG provides pallet or bulk storage according to your needs in a secure facility with motion-sensing alarms. Our JIT project managers track and report cycle and complete physical inventory counts and minimum/maximum inventory level monitoring using best-in-class technology.</a:t>
            </a:r>
          </a:p>
          <a:p>
            <a:pPr>
              <a:spcBef>
                <a:spcPts val="0"/>
              </a:spcBef>
              <a:buNone/>
            </a:pPr>
            <a:endParaRPr sz="1200" dirty="0">
              <a:latin typeface="Calibri"/>
              <a:ea typeface="Calibri"/>
              <a:cs typeface="Calibri"/>
              <a:sym typeface="Calibri"/>
            </a:endParaRPr>
          </a:p>
        </p:txBody>
      </p:sp>
      <p:pic>
        <p:nvPicPr>
          <p:cNvPr id="32" name="Shape 32"/>
          <p:cNvPicPr preferRelativeResize="0"/>
          <p:nvPr/>
        </p:nvPicPr>
        <p:blipFill>
          <a:blip r:embed="rId3">
            <a:alphaModFix/>
          </a:blip>
          <a:stretch>
            <a:fillRect/>
          </a:stretch>
        </p:blipFill>
        <p:spPr>
          <a:xfrm>
            <a:off x="0" y="0"/>
            <a:ext cx="4762500" cy="1402524"/>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Shape 37"/>
          <p:cNvSpPr txBox="1">
            <a:spLocks noGrp="1"/>
          </p:cNvSpPr>
          <p:nvPr>
            <p:ph type="body" idx="1"/>
          </p:nvPr>
        </p:nvSpPr>
        <p:spPr>
          <a:xfrm>
            <a:off x="193200" y="3132000"/>
            <a:ext cx="4569300" cy="2427900"/>
          </a:xfrm>
          <a:prstGeom prst="rect">
            <a:avLst/>
          </a:prstGeom>
          <a:noFill/>
          <a:ln>
            <a:noFill/>
          </a:ln>
        </p:spPr>
        <p:txBody>
          <a:bodyPr lIns="91425" tIns="91425" rIns="91425" bIns="91425" anchor="t" anchorCtr="0">
            <a:noAutofit/>
          </a:bodyPr>
          <a:lstStyle/>
          <a:p>
            <a:pPr lvl="0" rtl="0">
              <a:spcBef>
                <a:spcPts val="0"/>
              </a:spcBef>
              <a:buClr>
                <a:schemeClr val="dk1"/>
              </a:buClr>
              <a:buSzPct val="45833"/>
              <a:buFont typeface="Arial"/>
              <a:buNone/>
            </a:pPr>
            <a:r>
              <a:rPr lang="en" sz="2400">
                <a:latin typeface="Calibri"/>
                <a:ea typeface="Calibri"/>
                <a:cs typeface="Calibri"/>
                <a:sym typeface="Calibri"/>
              </a:rPr>
              <a:t>TEMPORARY LABOR</a:t>
            </a:r>
          </a:p>
          <a:p>
            <a:pPr lvl="0" rtl="0">
              <a:spcBef>
                <a:spcPts val="0"/>
              </a:spcBef>
              <a:buClr>
                <a:schemeClr val="dk1"/>
              </a:buClr>
              <a:buSzPct val="91666"/>
              <a:buFont typeface="Arial"/>
              <a:buNone/>
            </a:pPr>
            <a:r>
              <a:rPr lang="en" sz="1200">
                <a:latin typeface="Calibri"/>
                <a:ea typeface="Calibri"/>
                <a:cs typeface="Calibri"/>
                <a:sym typeface="Calibri"/>
              </a:rPr>
              <a:t>ADG can assist any businesses of any size to get products and services to market faster with economical business process outsourcing. More importantly, we can identify redundancies and inefficiencies in your processes for optimal cost savings. By shortening your supply chain and minimizing your days of sales outstanding will also give you a competitive advantage in the marketplace. Let ADG find the perfect balance with effective and efficient personnel who are thoroughly screened, trained and professional. We provide personnel proficient in best practices of business process outsourcing.</a:t>
            </a:r>
          </a:p>
          <a:p>
            <a:pPr>
              <a:spcBef>
                <a:spcPts val="0"/>
              </a:spcBef>
              <a:buNone/>
            </a:pPr>
            <a:endParaRPr sz="1200"/>
          </a:p>
        </p:txBody>
      </p:sp>
      <p:sp>
        <p:nvSpPr>
          <p:cNvPr id="38" name="Shape 38"/>
          <p:cNvSpPr txBox="1">
            <a:spLocks noGrp="1"/>
          </p:cNvSpPr>
          <p:nvPr>
            <p:ph type="title"/>
          </p:nvPr>
        </p:nvSpPr>
        <p:spPr>
          <a:xfrm>
            <a:off x="238125" y="228864"/>
            <a:ext cx="4286099" cy="952800"/>
          </a:xfrm>
          <a:prstGeom prst="rect">
            <a:avLst/>
          </a:prstGeom>
        </p:spPr>
        <p:txBody>
          <a:bodyPr lIns="91425" tIns="91425" rIns="91425" bIns="91425" anchor="b" anchorCtr="0">
            <a:noAutofit/>
          </a:bodyPr>
          <a:lstStyle/>
          <a:p>
            <a:pPr>
              <a:spcBef>
                <a:spcPts val="0"/>
              </a:spcBef>
              <a:buNone/>
            </a:pPr>
            <a:r>
              <a:rPr lang="en" sz="2400" b="0">
                <a:latin typeface="Calibri"/>
                <a:ea typeface="Calibri"/>
                <a:cs typeface="Calibri"/>
                <a:sym typeface="Calibri"/>
              </a:rPr>
              <a:t>TEMPORARY LABOR</a:t>
            </a:r>
          </a:p>
        </p:txBody>
      </p:sp>
      <p:pic>
        <p:nvPicPr>
          <p:cNvPr id="39" name="Shape 39"/>
          <p:cNvPicPr preferRelativeResize="0"/>
          <p:nvPr/>
        </p:nvPicPr>
        <p:blipFill>
          <a:blip r:embed="rId3">
            <a:alphaModFix/>
          </a:blip>
          <a:stretch>
            <a:fillRect/>
          </a:stretch>
        </p:blipFill>
        <p:spPr>
          <a:xfrm>
            <a:off x="-74" y="0"/>
            <a:ext cx="4762499" cy="2849050"/>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238125" y="228864"/>
            <a:ext cx="4286099" cy="952800"/>
          </a:xfrm>
          <a:prstGeom prst="rect">
            <a:avLst/>
          </a:prstGeom>
        </p:spPr>
        <p:txBody>
          <a:bodyPr lIns="91425" tIns="91425" rIns="91425" bIns="91425" anchor="b" anchorCtr="0">
            <a:noAutofit/>
          </a:bodyPr>
          <a:lstStyle/>
          <a:p>
            <a:pPr>
              <a:spcBef>
                <a:spcPts val="0"/>
              </a:spcBef>
              <a:buNone/>
            </a:pPr>
            <a:r>
              <a:rPr lang="en" sz="3000" b="0">
                <a:latin typeface="Calibri"/>
                <a:ea typeface="Calibri"/>
                <a:cs typeface="Calibri"/>
                <a:sym typeface="Calibri"/>
              </a:rPr>
              <a:t>RAIL &amp; INTERMODAL FREIGHT</a:t>
            </a:r>
            <a:r>
              <a:rPr lang="en" sz="3000" b="0"/>
              <a:t> </a:t>
            </a:r>
          </a:p>
        </p:txBody>
      </p:sp>
      <p:sp>
        <p:nvSpPr>
          <p:cNvPr id="45" name="Shape 45"/>
          <p:cNvSpPr txBox="1">
            <a:spLocks noGrp="1"/>
          </p:cNvSpPr>
          <p:nvPr>
            <p:ph type="body" idx="1"/>
          </p:nvPr>
        </p:nvSpPr>
        <p:spPr>
          <a:xfrm>
            <a:off x="238125" y="3247500"/>
            <a:ext cx="4286099" cy="2043899"/>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latin typeface="Calibri"/>
                <a:ea typeface="Calibri"/>
                <a:cs typeface="Calibri"/>
                <a:sym typeface="Calibri"/>
              </a:rPr>
              <a:t>RAIL &amp; INTERMODAL FREIGHT</a:t>
            </a:r>
            <a:r>
              <a:rPr lang="en"/>
              <a:t> </a:t>
            </a:r>
          </a:p>
          <a:p>
            <a:pPr lvl="0" rtl="0">
              <a:spcBef>
                <a:spcPts val="0"/>
              </a:spcBef>
              <a:buClr>
                <a:schemeClr val="dk1"/>
              </a:buClr>
              <a:buSzPct val="91666"/>
              <a:buFont typeface="Arial"/>
              <a:buNone/>
            </a:pPr>
            <a:r>
              <a:rPr lang="en" sz="1200">
                <a:latin typeface="Calibri"/>
                <a:ea typeface="Calibri"/>
                <a:cs typeface="Calibri"/>
                <a:sym typeface="Calibri"/>
              </a:rPr>
              <a:t>Save even more in transportation costs using the dependable, cost-effective rail option. ADG has partnerships with some of the largest companies in the US.</a:t>
            </a:r>
          </a:p>
          <a:p>
            <a:pPr>
              <a:spcBef>
                <a:spcPts val="0"/>
              </a:spcBef>
              <a:buNone/>
            </a:pPr>
            <a:endParaRPr sz="1200">
              <a:latin typeface="Calibri"/>
              <a:ea typeface="Calibri"/>
              <a:cs typeface="Calibri"/>
              <a:sym typeface="Calibri"/>
            </a:endParaRPr>
          </a:p>
        </p:txBody>
      </p:sp>
      <p:pic>
        <p:nvPicPr>
          <p:cNvPr id="46" name="Shape 46"/>
          <p:cNvPicPr preferRelativeResize="0"/>
          <p:nvPr/>
        </p:nvPicPr>
        <p:blipFill>
          <a:blip r:embed="rId3">
            <a:alphaModFix/>
          </a:blip>
          <a:stretch>
            <a:fillRect/>
          </a:stretch>
        </p:blipFill>
        <p:spPr>
          <a:xfrm>
            <a:off x="-75" y="-12"/>
            <a:ext cx="4762499" cy="3181274"/>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body" idx="1"/>
          </p:nvPr>
        </p:nvSpPr>
        <p:spPr>
          <a:xfrm>
            <a:off x="150600" y="3617400"/>
            <a:ext cx="4528800" cy="2097599"/>
          </a:xfrm>
          <a:prstGeom prst="rect">
            <a:avLst/>
          </a:prstGeom>
          <a:noFill/>
          <a:ln>
            <a:noFill/>
          </a:ln>
        </p:spPr>
        <p:txBody>
          <a:bodyPr lIns="91425" tIns="91425" rIns="91425" bIns="91425" anchor="t" anchorCtr="0">
            <a:noAutofit/>
          </a:bodyPr>
          <a:lstStyle/>
          <a:p>
            <a:pPr lvl="0" rtl="0">
              <a:spcBef>
                <a:spcPts val="0"/>
              </a:spcBef>
              <a:buClr>
                <a:schemeClr val="dk1"/>
              </a:buClr>
              <a:buSzPct val="36666"/>
              <a:buFont typeface="Arial"/>
              <a:buNone/>
            </a:pPr>
            <a:r>
              <a:rPr lang="en">
                <a:latin typeface="Calibri"/>
                <a:ea typeface="Calibri"/>
                <a:cs typeface="Calibri"/>
                <a:sym typeface="Calibri"/>
              </a:rPr>
              <a:t>AIR CARGO</a:t>
            </a:r>
          </a:p>
          <a:p>
            <a:pPr lvl="0" rtl="0">
              <a:spcBef>
                <a:spcPts val="0"/>
              </a:spcBef>
              <a:buClr>
                <a:schemeClr val="dk1"/>
              </a:buClr>
              <a:buSzPct val="91666"/>
              <a:buFont typeface="Arial"/>
              <a:buNone/>
            </a:pPr>
            <a:r>
              <a:rPr lang="en" sz="1200">
                <a:latin typeface="Calibri"/>
                <a:ea typeface="Calibri"/>
                <a:cs typeface="Calibri"/>
                <a:sym typeface="Calibri"/>
              </a:rPr>
              <a:t>Let ADG handle any size and schedule of your air freight to any location. Our priority is to identify the best cost solution and adherence to trade compliance while ensuring product reaches the final destination intact and on-time. Atlanta is our home which is also the location of the largest international airport in the world for both passenger and cargo air transportation.</a:t>
            </a:r>
          </a:p>
          <a:p>
            <a:pPr>
              <a:spcBef>
                <a:spcPts val="0"/>
              </a:spcBef>
              <a:buNone/>
            </a:pPr>
            <a:endParaRPr sz="1200"/>
          </a:p>
        </p:txBody>
      </p:sp>
      <p:sp>
        <p:nvSpPr>
          <p:cNvPr id="52" name="Shape 52"/>
          <p:cNvSpPr txBox="1">
            <a:spLocks noGrp="1"/>
          </p:cNvSpPr>
          <p:nvPr>
            <p:ph type="title"/>
          </p:nvPr>
        </p:nvSpPr>
        <p:spPr>
          <a:xfrm>
            <a:off x="238125" y="228864"/>
            <a:ext cx="4286099" cy="952800"/>
          </a:xfrm>
          <a:prstGeom prst="rect">
            <a:avLst/>
          </a:prstGeom>
        </p:spPr>
        <p:txBody>
          <a:bodyPr lIns="91425" tIns="91425" rIns="91425" bIns="91425" anchor="b" anchorCtr="0">
            <a:noAutofit/>
          </a:bodyPr>
          <a:lstStyle/>
          <a:p>
            <a:pPr>
              <a:spcBef>
                <a:spcPts val="0"/>
              </a:spcBef>
              <a:buNone/>
            </a:pPr>
            <a:r>
              <a:rPr lang="en" sz="3000" b="0">
                <a:latin typeface="Calibri"/>
                <a:ea typeface="Calibri"/>
                <a:cs typeface="Calibri"/>
                <a:sym typeface="Calibri"/>
              </a:rPr>
              <a:t>AIR CARGO</a:t>
            </a:r>
          </a:p>
        </p:txBody>
      </p:sp>
      <p:pic>
        <p:nvPicPr>
          <p:cNvPr id="53" name="Shape 53"/>
          <p:cNvPicPr preferRelativeResize="0"/>
          <p:nvPr/>
        </p:nvPicPr>
        <p:blipFill>
          <a:blip r:embed="rId3">
            <a:alphaModFix/>
          </a:blip>
          <a:stretch>
            <a:fillRect/>
          </a:stretch>
        </p:blipFill>
        <p:spPr>
          <a:xfrm>
            <a:off x="-75" y="0"/>
            <a:ext cx="4762499" cy="3715549"/>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body" idx="1"/>
          </p:nvPr>
        </p:nvSpPr>
        <p:spPr>
          <a:xfrm>
            <a:off x="92025" y="4036000"/>
            <a:ext cx="4585499" cy="1497900"/>
          </a:xfrm>
          <a:prstGeom prst="rect">
            <a:avLst/>
          </a:prstGeom>
          <a:noFill/>
          <a:ln>
            <a:noFill/>
          </a:ln>
        </p:spPr>
        <p:txBody>
          <a:bodyPr lIns="91425" tIns="91425" rIns="91425" bIns="91425" anchor="t" anchorCtr="0">
            <a:noAutofit/>
          </a:bodyPr>
          <a:lstStyle/>
          <a:p>
            <a:pPr lvl="0" rtl="0">
              <a:spcBef>
                <a:spcPts val="0"/>
              </a:spcBef>
              <a:buClr>
                <a:schemeClr val="dk1"/>
              </a:buClr>
              <a:buSzPct val="36666"/>
              <a:buFont typeface="Arial"/>
              <a:buNone/>
            </a:pPr>
            <a:r>
              <a:rPr lang="en">
                <a:solidFill>
                  <a:schemeClr val="dk1"/>
                </a:solidFill>
                <a:latin typeface="Calibri"/>
                <a:ea typeface="Calibri"/>
                <a:cs typeface="Calibri"/>
                <a:sym typeface="Calibri"/>
              </a:rPr>
              <a:t>OCEAN FREIGHT </a:t>
            </a:r>
          </a:p>
          <a:p>
            <a:pPr>
              <a:spcBef>
                <a:spcPts val="0"/>
              </a:spcBef>
              <a:buNone/>
            </a:pPr>
            <a:r>
              <a:rPr lang="en" sz="1200">
                <a:solidFill>
                  <a:schemeClr val="dk1"/>
                </a:solidFill>
                <a:latin typeface="Calibri"/>
                <a:ea typeface="Calibri"/>
                <a:cs typeface="Calibri"/>
                <a:sym typeface="Calibri"/>
              </a:rPr>
              <a:t>Our ocean freight experience and relationships allow our customers to depend on a regular transit schedule and sailings from major ports worldwide. ADG is located within a few hours of the third largest sea port in the United States, Savannah.</a:t>
            </a:r>
          </a:p>
        </p:txBody>
      </p:sp>
      <p:sp>
        <p:nvSpPr>
          <p:cNvPr id="59" name="Shape 59"/>
          <p:cNvSpPr txBox="1">
            <a:spLocks noGrp="1"/>
          </p:cNvSpPr>
          <p:nvPr>
            <p:ph type="title"/>
          </p:nvPr>
        </p:nvSpPr>
        <p:spPr>
          <a:xfrm>
            <a:off x="238125" y="228864"/>
            <a:ext cx="4286099" cy="952800"/>
          </a:xfrm>
          <a:prstGeom prst="rect">
            <a:avLst/>
          </a:prstGeom>
        </p:spPr>
        <p:txBody>
          <a:bodyPr lIns="91425" tIns="91425" rIns="91425" bIns="91425" anchor="b" anchorCtr="0">
            <a:noAutofit/>
          </a:bodyPr>
          <a:lstStyle/>
          <a:p>
            <a:pPr>
              <a:spcBef>
                <a:spcPts val="0"/>
              </a:spcBef>
              <a:buNone/>
            </a:pPr>
            <a:r>
              <a:rPr lang="en" sz="3000" b="0">
                <a:latin typeface="Calibri"/>
                <a:ea typeface="Calibri"/>
                <a:cs typeface="Calibri"/>
                <a:sym typeface="Calibri"/>
              </a:rPr>
              <a:t>OCEAN FREIGHT</a:t>
            </a:r>
          </a:p>
        </p:txBody>
      </p:sp>
      <p:pic>
        <p:nvPicPr>
          <p:cNvPr id="60" name="Shape 60"/>
          <p:cNvPicPr preferRelativeResize="0"/>
          <p:nvPr/>
        </p:nvPicPr>
        <p:blipFill>
          <a:blip r:embed="rId3">
            <a:alphaModFix/>
          </a:blip>
          <a:stretch>
            <a:fillRect/>
          </a:stretch>
        </p:blipFill>
        <p:spPr>
          <a:xfrm>
            <a:off x="0" y="0"/>
            <a:ext cx="4762499" cy="4049550"/>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238125" y="228864"/>
            <a:ext cx="4286099" cy="952800"/>
          </a:xfrm>
          <a:prstGeom prst="rect">
            <a:avLst/>
          </a:prstGeom>
        </p:spPr>
        <p:txBody>
          <a:bodyPr lIns="91425" tIns="91425" rIns="91425" bIns="91425" anchor="b" anchorCtr="0">
            <a:noAutofit/>
          </a:bodyPr>
          <a:lstStyle/>
          <a:p>
            <a:pPr>
              <a:spcBef>
                <a:spcPts val="0"/>
              </a:spcBef>
              <a:buNone/>
            </a:pPr>
            <a:r>
              <a:rPr lang="en" sz="3000" b="0">
                <a:latin typeface="Calibri"/>
                <a:ea typeface="Calibri"/>
                <a:cs typeface="Calibri"/>
                <a:sym typeface="Calibri"/>
              </a:rPr>
              <a:t>FULFILLMENT SERVICES</a:t>
            </a:r>
          </a:p>
        </p:txBody>
      </p:sp>
      <p:sp>
        <p:nvSpPr>
          <p:cNvPr id="66" name="Shape 66"/>
          <p:cNvSpPr txBox="1">
            <a:spLocks noGrp="1"/>
          </p:cNvSpPr>
          <p:nvPr>
            <p:ph type="body" idx="1"/>
          </p:nvPr>
        </p:nvSpPr>
        <p:spPr>
          <a:xfrm>
            <a:off x="69725" y="3402500"/>
            <a:ext cx="4636800" cy="1342800"/>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latin typeface="Calibri"/>
                <a:ea typeface="Calibri"/>
                <a:cs typeface="Calibri"/>
                <a:sym typeface="Calibri"/>
              </a:rPr>
              <a:t>FULFILLMENT SERVICES</a:t>
            </a:r>
          </a:p>
          <a:p>
            <a:pPr lvl="0" rtl="0">
              <a:spcBef>
                <a:spcPts val="0"/>
              </a:spcBef>
              <a:buClr>
                <a:schemeClr val="dk1"/>
              </a:buClr>
              <a:buSzPct val="91666"/>
              <a:buFont typeface="Arial"/>
              <a:buNone/>
            </a:pPr>
            <a:r>
              <a:rPr lang="en" sz="1200">
                <a:latin typeface="Calibri"/>
                <a:ea typeface="Calibri"/>
                <a:cs typeface="Calibri"/>
                <a:sym typeface="Calibri"/>
              </a:rPr>
              <a:t>ADG provides complete pick-and-pack shipping: B2B, B2C, Ecommerce including bulk distribution, marketing material distribution, pre-ticketing (labeling), kit-building if you need to assemble a custom package for your clients.</a:t>
            </a:r>
          </a:p>
          <a:p>
            <a:pPr>
              <a:spcBef>
                <a:spcPts val="0"/>
              </a:spcBef>
              <a:buNone/>
            </a:pPr>
            <a:endParaRPr sz="1200">
              <a:latin typeface="Calibri"/>
              <a:ea typeface="Calibri"/>
              <a:cs typeface="Calibri"/>
              <a:sym typeface="Calibri"/>
            </a:endParaRPr>
          </a:p>
        </p:txBody>
      </p:sp>
      <p:pic>
        <p:nvPicPr>
          <p:cNvPr id="67" name="Shape 67"/>
          <p:cNvPicPr preferRelativeResize="0"/>
          <p:nvPr/>
        </p:nvPicPr>
        <p:blipFill>
          <a:blip r:embed="rId3">
            <a:alphaModFix/>
          </a:blip>
          <a:stretch>
            <a:fillRect/>
          </a:stretch>
        </p:blipFill>
        <p:spPr>
          <a:xfrm>
            <a:off x="-75" y="0"/>
            <a:ext cx="4762499" cy="3174999"/>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238125" y="228864"/>
            <a:ext cx="4286099" cy="952800"/>
          </a:xfrm>
          <a:prstGeom prst="rect">
            <a:avLst/>
          </a:prstGeom>
        </p:spPr>
        <p:txBody>
          <a:bodyPr lIns="91425" tIns="91425" rIns="91425" bIns="91425" anchor="b" anchorCtr="0">
            <a:noAutofit/>
          </a:bodyPr>
          <a:lstStyle/>
          <a:p>
            <a:pPr lvl="0" rtl="0">
              <a:spcBef>
                <a:spcPts val="0"/>
              </a:spcBef>
              <a:buNone/>
            </a:pPr>
            <a:r>
              <a:rPr lang="en" sz="3000" b="0">
                <a:latin typeface="Calibri"/>
                <a:ea typeface="Calibri"/>
                <a:cs typeface="Calibri"/>
                <a:sym typeface="Calibri"/>
              </a:rPr>
              <a:t>SUPPLIER MANAGEMENT</a:t>
            </a:r>
          </a:p>
        </p:txBody>
      </p:sp>
      <p:sp>
        <p:nvSpPr>
          <p:cNvPr id="73" name="Shape 73"/>
          <p:cNvSpPr txBox="1">
            <a:spLocks noGrp="1"/>
          </p:cNvSpPr>
          <p:nvPr>
            <p:ph type="body" idx="1"/>
          </p:nvPr>
        </p:nvSpPr>
        <p:spPr>
          <a:xfrm>
            <a:off x="238125" y="3483350"/>
            <a:ext cx="4286099" cy="1059900"/>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latin typeface="Calibri"/>
                <a:ea typeface="Calibri"/>
                <a:cs typeface="Calibri"/>
                <a:sym typeface="Calibri"/>
              </a:rPr>
              <a:t>SUPPLIER MANAGEMENT</a:t>
            </a:r>
          </a:p>
          <a:p>
            <a:pPr lvl="0" rtl="0">
              <a:spcBef>
                <a:spcPts val="0"/>
              </a:spcBef>
              <a:buClr>
                <a:schemeClr val="dk1"/>
              </a:buClr>
              <a:buSzPct val="91666"/>
              <a:buFont typeface="Arial"/>
              <a:buNone/>
            </a:pPr>
            <a:r>
              <a:rPr lang="en" sz="1200">
                <a:latin typeface="Calibri"/>
                <a:ea typeface="Calibri"/>
                <a:cs typeface="Calibri"/>
                <a:sym typeface="Calibri"/>
              </a:rPr>
              <a:t>We can furnish your company with the necessary components to energetically manage your overseas suppliers and logistics.</a:t>
            </a:r>
          </a:p>
          <a:p>
            <a:pPr lvl="0" rtl="0">
              <a:spcBef>
                <a:spcPts val="0"/>
              </a:spcBef>
              <a:buNone/>
            </a:pPr>
            <a:endParaRPr/>
          </a:p>
        </p:txBody>
      </p:sp>
      <p:pic>
        <p:nvPicPr>
          <p:cNvPr id="74" name="Shape 74"/>
          <p:cNvPicPr preferRelativeResize="0"/>
          <p:nvPr/>
        </p:nvPicPr>
        <p:blipFill>
          <a:blip r:embed="rId3">
            <a:alphaModFix/>
          </a:blip>
          <a:stretch>
            <a:fillRect/>
          </a:stretch>
        </p:blipFill>
        <p:spPr>
          <a:xfrm>
            <a:off x="-75" y="0"/>
            <a:ext cx="4762499" cy="3174999"/>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238125" y="228864"/>
            <a:ext cx="4286099" cy="952800"/>
          </a:xfrm>
          <a:prstGeom prst="rect">
            <a:avLst/>
          </a:prstGeom>
        </p:spPr>
        <p:txBody>
          <a:bodyPr lIns="91425" tIns="91425" rIns="91425" bIns="91425" anchor="b" anchorCtr="0">
            <a:noAutofit/>
          </a:bodyPr>
          <a:lstStyle/>
          <a:p>
            <a:pPr>
              <a:spcBef>
                <a:spcPts val="0"/>
              </a:spcBef>
              <a:buNone/>
            </a:pPr>
            <a:r>
              <a:rPr lang="en" sz="3000" b="0">
                <a:latin typeface="Calibri"/>
                <a:ea typeface="Calibri"/>
                <a:cs typeface="Calibri"/>
                <a:sym typeface="Calibri"/>
              </a:rPr>
              <a:t>TRUCK FREIGHT</a:t>
            </a:r>
          </a:p>
        </p:txBody>
      </p:sp>
      <p:sp>
        <p:nvSpPr>
          <p:cNvPr id="80" name="Shape 80"/>
          <p:cNvSpPr txBox="1">
            <a:spLocks noGrp="1"/>
          </p:cNvSpPr>
          <p:nvPr>
            <p:ph type="body" idx="1"/>
          </p:nvPr>
        </p:nvSpPr>
        <p:spPr>
          <a:xfrm>
            <a:off x="238124" y="3886125"/>
            <a:ext cx="4230900" cy="1464000"/>
          </a:xfrm>
          <a:prstGeom prst="rect">
            <a:avLst/>
          </a:prstGeom>
        </p:spPr>
        <p:txBody>
          <a:bodyPr lIns="91425" tIns="91425" rIns="91425" bIns="91425" anchor="t" anchorCtr="0">
            <a:noAutofit/>
          </a:bodyPr>
          <a:lstStyle/>
          <a:p>
            <a:pPr lvl="0" rtl="0">
              <a:spcBef>
                <a:spcPts val="0"/>
              </a:spcBef>
              <a:buClr>
                <a:schemeClr val="dk1"/>
              </a:buClr>
              <a:buSzPct val="36666"/>
              <a:buFont typeface="Arial"/>
              <a:buNone/>
            </a:pPr>
            <a:r>
              <a:rPr lang="en">
                <a:latin typeface="Calibri"/>
                <a:ea typeface="Calibri"/>
                <a:cs typeface="Calibri"/>
                <a:sym typeface="Calibri"/>
              </a:rPr>
              <a:t>TRUCK FREIGHT</a:t>
            </a:r>
          </a:p>
          <a:p>
            <a:pPr lvl="0" rtl="0">
              <a:spcBef>
                <a:spcPts val="0"/>
              </a:spcBef>
              <a:buClr>
                <a:schemeClr val="dk1"/>
              </a:buClr>
              <a:buSzPct val="91666"/>
              <a:buFont typeface="Arial"/>
              <a:buNone/>
            </a:pPr>
            <a:r>
              <a:rPr lang="en" sz="1200">
                <a:latin typeface="Calibri"/>
                <a:ea typeface="Calibri"/>
                <a:cs typeface="Calibri"/>
                <a:sym typeface="Calibri"/>
              </a:rPr>
              <a:t>Depend on ADG to provide advantageous logistics management in the full range of cartage services.</a:t>
            </a:r>
          </a:p>
          <a:p>
            <a:pPr>
              <a:spcBef>
                <a:spcPts val="0"/>
              </a:spcBef>
              <a:buNone/>
            </a:pPr>
            <a:endParaRPr/>
          </a:p>
        </p:txBody>
      </p:sp>
      <p:pic>
        <p:nvPicPr>
          <p:cNvPr id="81" name="Shape 81"/>
          <p:cNvPicPr preferRelativeResize="0"/>
          <p:nvPr/>
        </p:nvPicPr>
        <p:blipFill>
          <a:blip r:embed="rId3">
            <a:alphaModFix/>
          </a:blip>
          <a:stretch>
            <a:fillRect/>
          </a:stretch>
        </p:blipFill>
        <p:spPr>
          <a:xfrm>
            <a:off x="0" y="0"/>
            <a:ext cx="4762499" cy="3653625"/>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name="light-gradien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503</Words>
  <Application>Microsoft Office PowerPoint</Application>
  <PresentationFormat>Custom</PresentationFormat>
  <Paragraphs>31</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light-gradient</vt:lpstr>
      <vt:lpstr>GLOBAL TRANSPORTATION &amp; LOGISTICS</vt:lpstr>
      <vt:lpstr>WAREHOUSING &amp; INVENTORY MANAGEMENT</vt:lpstr>
      <vt:lpstr>TEMPORARY LABOR</vt:lpstr>
      <vt:lpstr>RAIL &amp; INTERMODAL FREIGHT </vt:lpstr>
      <vt:lpstr>AIR CARGO</vt:lpstr>
      <vt:lpstr>OCEAN FREIGHT</vt:lpstr>
      <vt:lpstr>FULFILLMENT SERVICES</vt:lpstr>
      <vt:lpstr>SUPPLIER MANAGEMENT</vt:lpstr>
      <vt:lpstr>TRUCK FREIGHT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TRANSPORTATION &amp; LOGISTICS</dc:title>
  <dc:creator>Abraham Xiong</dc:creator>
  <cp:lastModifiedBy>Abraham Xiong</cp:lastModifiedBy>
  <cp:revision>1</cp:revision>
  <dcterms:modified xsi:type="dcterms:W3CDTF">2014-10-18T00:14:10Z</dcterms:modified>
</cp:coreProperties>
</file>